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3"/>
  </p:notesMasterIdLst>
  <p:sldIdLst>
    <p:sldId id="256" r:id="rId2"/>
    <p:sldId id="260" r:id="rId3"/>
    <p:sldId id="259" r:id="rId4"/>
    <p:sldId id="262" r:id="rId5"/>
    <p:sldId id="263" r:id="rId6"/>
    <p:sldId id="261" r:id="rId7"/>
    <p:sldId id="257" r:id="rId8"/>
    <p:sldId id="258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419DD0-C613-475A-97AC-FD71545AF517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B0937-F52E-4136-97E5-1FA0E9BA69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B0937-F52E-4136-97E5-1FA0E9BA69D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5CD6DFC-2DF4-475A-9F2C-757033A26E5B}" type="datetimeFigureOut">
              <a:rPr lang="en-US" smtClean="0"/>
              <a:t>3/15/2010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7FBF7E0-DDDB-448A-BDDE-8B56E67FC37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Brief History of Narrow Elections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Too close to call?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522227"/>
            <a:ext cx="9144000" cy="363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52352" rIns="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00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fornian FB" pitchFamily="18" charset="0"/>
                <a:cs typeface="Times New Roman" pitchFamily="18" charset="0"/>
              </a:rPr>
              <a:t>THE TOP TEN REASONS PEOPLE DON’T VOTE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fornian FB" pitchFamily="18" charset="0"/>
                <a:ea typeface="Times New Roman" pitchFamily="18" charset="0"/>
              </a:rPr>
              <a:t>1.   Did not register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fornian FB" pitchFamily="18" charset="0"/>
                <a:ea typeface="Times New Roman" pitchFamily="18" charset="0"/>
              </a:rPr>
              <a:t>				42%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fornian FB" pitchFamily="18" charset="0"/>
                <a:ea typeface="Times New Roman" pitchFamily="18" charset="0"/>
              </a:rPr>
              <a:t>2.  Do not like the candidates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fornian FB" pitchFamily="18" charset="0"/>
                <a:ea typeface="Times New Roman" pitchFamily="18" charset="0"/>
              </a:rPr>
              <a:t>				17%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fornian FB" pitchFamily="18" charset="0"/>
                <a:ea typeface="Times New Roman" pitchFamily="18" charset="0"/>
              </a:rPr>
              <a:t>3. No particular reason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fornian FB" pitchFamily="18" charset="0"/>
                <a:ea typeface="Times New Roman" pitchFamily="18" charset="0"/>
              </a:rPr>
              <a:t>			10%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fornian FB" pitchFamily="18" charset="0"/>
                <a:ea typeface="Times New Roman" pitchFamily="18" charset="0"/>
              </a:rPr>
              <a:t>4.  Are sick or disabled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fornian FB" pitchFamily="18" charset="0"/>
                <a:ea typeface="Times New Roman" pitchFamily="18" charset="0"/>
              </a:rPr>
              <a:t>			8%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fornian FB" pitchFamily="18" charset="0"/>
                <a:ea typeface="Times New Roman" pitchFamily="18" charset="0"/>
              </a:rPr>
              <a:t>5.  Are not U.S. citizens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fornian FB" pitchFamily="18" charset="0"/>
                <a:ea typeface="Times New Roman" pitchFamily="18" charset="0"/>
              </a:rPr>
              <a:t>				5%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fornian FB" pitchFamily="18" charset="0"/>
                <a:ea typeface="Times New Roman" pitchFamily="18" charset="0"/>
              </a:rPr>
              <a:t>6.  Are not interested in politics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fornian FB" pitchFamily="18" charset="0"/>
                <a:ea typeface="Times New Roman" pitchFamily="18" charset="0"/>
              </a:rPr>
              <a:t>		5%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fornian FB" pitchFamily="18" charset="0"/>
                <a:ea typeface="Times New Roman" pitchFamily="18" charset="0"/>
              </a:rPr>
              <a:t>7.  Are new residents in the area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fornian FB" pitchFamily="18" charset="0"/>
                <a:ea typeface="Times New Roman" pitchFamily="18" charset="0"/>
              </a:rPr>
              <a:t>			4%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fornian FB" pitchFamily="18" charset="0"/>
                <a:ea typeface="Times New Roman" pitchFamily="18" charset="0"/>
              </a:rPr>
              <a:t>8. Are away from home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fornian FB" pitchFamily="18" charset="0"/>
                <a:ea typeface="Times New Roman" pitchFamily="18" charset="0"/>
              </a:rPr>
              <a:t>				3%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fornian FB" pitchFamily="18" charset="0"/>
                <a:ea typeface="Times New Roman" pitchFamily="18" charset="0"/>
              </a:rPr>
              <a:t>9.  Cannot leave job	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fornian FB" pitchFamily="18" charset="0"/>
                <a:ea typeface="Times New Roman" pitchFamily="18" charset="0"/>
              </a:rPr>
              <a:t>				3%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000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fornian FB" pitchFamily="18" charset="0"/>
                <a:ea typeface="Times New Roman" pitchFamily="18" charset="0"/>
              </a:rPr>
              <a:t>10. Cannot get to the polls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fornian FB" pitchFamily="18" charset="0"/>
                <a:ea typeface="Times New Roman" pitchFamily="18" charset="0"/>
              </a:rPr>
              <a:t>				1%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143000"/>
          <a:ext cx="8001000" cy="5105399"/>
        </p:xfrm>
        <a:graphic>
          <a:graphicData uri="http://schemas.openxmlformats.org/drawingml/2006/table">
            <a:tbl>
              <a:tblPr/>
              <a:tblGrid>
                <a:gridCol w="4000500"/>
                <a:gridCol w="4000500"/>
              </a:tblGrid>
              <a:tr h="1201270">
                <a:tc>
                  <a:txBody>
                    <a:bodyPr/>
                    <a:lstStyle/>
                    <a:p>
                      <a:pPr marL="0" marR="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16637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Non-Hispanic whites constitute most of the voting-age citizen population.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Native citizens are more likely to register and vote than naturalized citizens.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900953">
                <a:tc>
                  <a:txBody>
                    <a:bodyPr/>
                    <a:lstStyle/>
                    <a:p>
                      <a:pPr marL="0" marR="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16637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Women are more likely to vote.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The peak age group for voting was between 65-74 years of age.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270">
                <a:tc>
                  <a:txBody>
                    <a:bodyPr/>
                    <a:lstStyle/>
                    <a:p>
                      <a:pPr marL="0" marR="45720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16637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Married people are more likely to vote.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People with more education, higher incomes and jobs are more likely to vote.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  <a:tr h="900953">
                <a:tc>
                  <a:txBody>
                    <a:bodyPr/>
                    <a:lstStyle/>
                    <a:p>
                      <a:pPr marL="0" marR="14478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0" algn="l"/>
                        </a:tabLs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14478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Homeowners and longtime residents are more likely to vote.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People in the Midwest are most likely to register and vote.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953">
                <a:tc>
                  <a:txBody>
                    <a:bodyPr/>
                    <a:lstStyle/>
                    <a:p>
                      <a:pPr marL="0" marR="14478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0" algn="l"/>
                        </a:tabLs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14478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0" algn="l"/>
                        </a:tabLs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Most people vote in person instead of using absentee ballots.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Times New Roman"/>
                          <a:cs typeface="Times New Roman"/>
                        </a:rPr>
                        <a:t>Voting rates are higher in states with same-day registration.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04800" y="169902"/>
            <a:ext cx="85344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Conclusions from the 2004 Elections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Who Votes: According to the U.S. Census Report, the following statements describe the citizens who make it to the polls.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2000</a:t>
            </a:r>
            <a:br>
              <a:rPr lang="en-US" dirty="0" smtClean="0"/>
            </a:br>
            <a:r>
              <a:rPr lang="en-US" dirty="0" smtClean="0"/>
              <a:t>Washington Senate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Maria Cantwell (D) v. Slade Gorton (R) </a:t>
            </a:r>
          </a:p>
          <a:p>
            <a:r>
              <a:rPr lang="en-US" dirty="0" smtClean="0"/>
              <a:t>Mandatory recount</a:t>
            </a:r>
          </a:p>
          <a:p>
            <a:r>
              <a:rPr lang="en-US" dirty="0" smtClean="0"/>
              <a:t>Cantwell wins Senate seat</a:t>
            </a:r>
          </a:p>
          <a:p>
            <a:r>
              <a:rPr lang="en-US" dirty="0" smtClean="0"/>
              <a:t>0.09055%=2,229</a:t>
            </a:r>
            <a:endParaRPr lang="en-US" dirty="0"/>
          </a:p>
        </p:txBody>
      </p:sp>
      <p:pic>
        <p:nvPicPr>
          <p:cNvPr id="10" name="Content Placeholder 9" descr="thumbnailCATXF2L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00600" y="1524000"/>
            <a:ext cx="1371600" cy="2070340"/>
          </a:xfrm>
        </p:spPr>
      </p:pic>
      <p:pic>
        <p:nvPicPr>
          <p:cNvPr id="11" name="Picture 10" descr="thumbnailCA0FCSB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99946" y="1523999"/>
            <a:ext cx="1620204" cy="2057401"/>
          </a:xfrm>
          <a:prstGeom prst="rect">
            <a:avLst/>
          </a:prstGeom>
        </p:spPr>
      </p:pic>
      <p:pic>
        <p:nvPicPr>
          <p:cNvPr id="12" name="Picture 11" descr="200px-00WASenateCountie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29200" y="3962400"/>
            <a:ext cx="3657600" cy="23774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76800" y="3581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48.7%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39000" y="3581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48.6%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1884</a:t>
            </a:r>
            <a:br>
              <a:rPr lang="en-US" dirty="0" smtClean="0"/>
            </a:br>
            <a:r>
              <a:rPr lang="en-US" dirty="0" smtClean="0"/>
              <a:t>U.S. Presidential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Grover Cleveland (D) v. James G. Blaine (R)</a:t>
            </a:r>
          </a:p>
          <a:p>
            <a:r>
              <a:rPr lang="en-US" dirty="0" smtClean="0"/>
              <a:t>New York electoral votes: 36</a:t>
            </a:r>
          </a:p>
          <a:p>
            <a:pPr lvl="1"/>
            <a:r>
              <a:rPr lang="en-US" dirty="0" smtClean="0"/>
              <a:t>0.09844</a:t>
            </a:r>
            <a:r>
              <a:rPr lang="en-US" dirty="0" smtClean="0"/>
              <a:t> %=</a:t>
            </a:r>
            <a:r>
              <a:rPr lang="en-US" dirty="0" smtClean="0"/>
              <a:t>1,149 votes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laine,%20James%20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2576322"/>
            <a:ext cx="2684130" cy="3462528"/>
          </a:xfrm>
          <a:prstGeom prst="rect">
            <a:avLst/>
          </a:prstGeom>
        </p:spPr>
      </p:pic>
      <p:pic>
        <p:nvPicPr>
          <p:cNvPr id="5" name="Picture 4" descr="grover-cleveland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505200"/>
            <a:ext cx="3352800" cy="2514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60960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Grover Cleveland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19800" y="60960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 G. Blaine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2000</a:t>
            </a:r>
            <a:br>
              <a:rPr lang="en-US" dirty="0" smtClean="0"/>
            </a:br>
            <a:r>
              <a:rPr lang="en-US" dirty="0" smtClean="0"/>
              <a:t>U.S. Presidential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George W. Bush v. Al Gore</a:t>
            </a:r>
          </a:p>
          <a:p>
            <a:r>
              <a:rPr lang="en-US" dirty="0" smtClean="0"/>
              <a:t>Florida’s electoral votes declare Bush President</a:t>
            </a:r>
          </a:p>
          <a:p>
            <a:r>
              <a:rPr lang="en-US" dirty="0" smtClean="0"/>
              <a:t>Gore won </a:t>
            </a:r>
            <a:r>
              <a:rPr lang="en-US" i="1" dirty="0" smtClean="0"/>
              <a:t>popular vote</a:t>
            </a:r>
            <a:endParaRPr lang="en-US" dirty="0" smtClean="0"/>
          </a:p>
          <a:p>
            <a:r>
              <a:rPr lang="en-US" dirty="0" smtClean="0"/>
              <a:t>0.00901%=537</a:t>
            </a:r>
            <a:endParaRPr lang="en-US" dirty="0"/>
          </a:p>
        </p:txBody>
      </p:sp>
      <p:pic>
        <p:nvPicPr>
          <p:cNvPr id="6" name="Content Placeholder 5" descr="us-map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581400" y="2743200"/>
            <a:ext cx="5238800" cy="3643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2000</a:t>
            </a:r>
            <a:br>
              <a:rPr lang="en-US" dirty="0" smtClean="0"/>
            </a:br>
            <a:r>
              <a:rPr lang="en-US" dirty="0" smtClean="0"/>
              <a:t>U.S. Presidential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 Mexico’s electoral votes were even closer</a:t>
            </a:r>
          </a:p>
          <a:p>
            <a:r>
              <a:rPr lang="en-US" dirty="0" smtClean="0"/>
              <a:t>0.06114%=366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1984</a:t>
            </a:r>
            <a:br>
              <a:rPr lang="en-US" dirty="0" smtClean="0"/>
            </a:br>
            <a:r>
              <a:rPr lang="en-US" dirty="0" smtClean="0"/>
              <a:t>Indiana’s 8</a:t>
            </a:r>
            <a:r>
              <a:rPr lang="en-US" baseline="30000" dirty="0" smtClean="0"/>
              <a:t>th</a:t>
            </a:r>
            <a:r>
              <a:rPr lang="en-US" dirty="0" smtClean="0"/>
              <a:t> Congressional District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Rick McIntyre (R) v. Frank McCloskey (D)</a:t>
            </a:r>
          </a:p>
          <a:p>
            <a:r>
              <a:rPr lang="en-US" dirty="0" smtClean="0"/>
              <a:t>Secretary of State declares McIntyre winner by 34 votes</a:t>
            </a:r>
          </a:p>
          <a:p>
            <a:pPr lvl="1"/>
            <a:r>
              <a:rPr lang="en-US" dirty="0" smtClean="0"/>
              <a:t>Other recounted tallies put McCloskey in the lead</a:t>
            </a:r>
          </a:p>
          <a:p>
            <a:r>
              <a:rPr lang="en-US" dirty="0" smtClean="0"/>
              <a:t>Democrat-controlled House conducted recount</a:t>
            </a:r>
          </a:p>
          <a:p>
            <a:r>
              <a:rPr lang="en-US" dirty="0" smtClean="0"/>
              <a:t>McCloskey wins</a:t>
            </a:r>
          </a:p>
          <a:p>
            <a:r>
              <a:rPr lang="en-US" dirty="0" smtClean="0"/>
              <a:t>0.00171%=4 votes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1974</a:t>
            </a:r>
            <a:br>
              <a:rPr lang="en-US" dirty="0" smtClean="0"/>
            </a:br>
            <a:r>
              <a:rPr lang="en-US" dirty="0" smtClean="0"/>
              <a:t>U.S. Senate Election: New Hampshire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Louis Wyman v. John A. Durkin</a:t>
            </a:r>
          </a:p>
          <a:p>
            <a:r>
              <a:rPr lang="en-US" dirty="0" smtClean="0"/>
              <a:t>Several recounts—Wyman won</a:t>
            </a:r>
          </a:p>
          <a:p>
            <a:r>
              <a:rPr lang="en-US" dirty="0" smtClean="0"/>
              <a:t>US Senate calls for a revote</a:t>
            </a:r>
          </a:p>
          <a:p>
            <a:r>
              <a:rPr lang="en-US" dirty="0" smtClean="0"/>
              <a:t>Durkin wins Senate</a:t>
            </a:r>
          </a:p>
          <a:p>
            <a:r>
              <a:rPr lang="en-US" dirty="0" smtClean="0"/>
              <a:t>.00090%=2 votes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2008</a:t>
            </a:r>
            <a:br>
              <a:rPr lang="en-US" dirty="0" smtClean="0"/>
            </a:br>
            <a:r>
              <a:rPr lang="en-US" dirty="0" smtClean="0"/>
              <a:t>Minnesota Senate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Norm Coleman (R) v. Al Franken (D)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count: Coleman wins by 215 votes</a:t>
            </a:r>
          </a:p>
          <a:p>
            <a:r>
              <a:rPr lang="en-US" dirty="0" smtClean="0"/>
              <a:t>State mandated recount: Franken wins by 225</a:t>
            </a:r>
          </a:p>
          <a:p>
            <a:r>
              <a:rPr lang="en-US" dirty="0" smtClean="0"/>
              <a:t>Coleman contests recount: Franken leads by 312</a:t>
            </a:r>
          </a:p>
          <a:p>
            <a:r>
              <a:rPr lang="en-US" dirty="0" smtClean="0"/>
              <a:t>Supreme Court rejects recount appeals</a:t>
            </a:r>
          </a:p>
          <a:p>
            <a:pPr lvl="1"/>
            <a:r>
              <a:rPr lang="en-US" dirty="0" smtClean="0"/>
              <a:t>June 30, 2009: Coleman concedes race to Franken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Outcome:</a:t>
            </a:r>
          </a:p>
          <a:p>
            <a:pPr lvl="1"/>
            <a:r>
              <a:rPr lang="en-US" dirty="0" smtClean="0"/>
              <a:t>Franken gives Democrats a Senate majority</a:t>
            </a:r>
          </a:p>
          <a:p>
            <a:pPr lvl="1"/>
            <a:r>
              <a:rPr lang="en-US" dirty="0" smtClean="0"/>
              <a:t>Able to withstand Republican filibuster on health care bill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Voter Apathy in the 2004 Presidential Election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71</TotalTime>
  <Words>391</Words>
  <Application>Microsoft Office PowerPoint</Application>
  <PresentationFormat>On-screen Show (4:3)</PresentationFormat>
  <Paragraphs>81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Too close to call?</vt:lpstr>
      <vt:lpstr>2000 Washington Senate Election</vt:lpstr>
      <vt:lpstr>1884 U.S. Presidential Election</vt:lpstr>
      <vt:lpstr>2000 U.S. Presidential Election</vt:lpstr>
      <vt:lpstr>2000 U.S. Presidential Election</vt:lpstr>
      <vt:lpstr>1984 Indiana’s 8th Congressional District</vt:lpstr>
      <vt:lpstr>1974 U.S. Senate Election: New Hampshire</vt:lpstr>
      <vt:lpstr>2008 Minnesota Senate election</vt:lpstr>
      <vt:lpstr>Voter Apathy in the 2004 Presidential Election</vt:lpstr>
      <vt:lpstr>Slide 10</vt:lpstr>
      <vt:lpstr>Slide 11</vt:lpstr>
    </vt:vector>
  </TitlesOfParts>
  <Company>St. Anthony/New Brighton ISD 282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 close to call?</dc:title>
  <dc:creator>hberndt</dc:creator>
  <cp:lastModifiedBy>hberndt</cp:lastModifiedBy>
  <cp:revision>9</cp:revision>
  <dcterms:created xsi:type="dcterms:W3CDTF">2010-03-15T14:10:12Z</dcterms:created>
  <dcterms:modified xsi:type="dcterms:W3CDTF">2010-03-15T15:21:49Z</dcterms:modified>
</cp:coreProperties>
</file>